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8" r:id="rId4"/>
    <p:sldId id="281" r:id="rId5"/>
    <p:sldId id="282" r:id="rId6"/>
    <p:sldId id="259" r:id="rId7"/>
    <p:sldId id="276" r:id="rId8"/>
    <p:sldId id="261" r:id="rId9"/>
    <p:sldId id="283" r:id="rId10"/>
    <p:sldId id="284" r:id="rId11"/>
    <p:sldId id="27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0"/>
            </a:pPr>
            <a:r>
              <a:rPr lang="ru-RU" sz="1400" b="0"/>
              <a:t>Распределение</a:t>
            </a:r>
            <a:r>
              <a:rPr lang="ru-RU" sz="1400" b="0" baseline="0"/>
              <a:t> ОПО по классам опасности </a:t>
            </a:r>
            <a:endParaRPr lang="ru-RU" sz="1400" b="0"/>
          </a:p>
        </c:rich>
      </c:tx>
      <c:layout>
        <c:manualLayout>
          <c:xMode val="edge"/>
          <c:yMode val="edge"/>
          <c:x val="0.27148310695619277"/>
          <c:y val="3.297185449806192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3758 ОПО</c:v>
                </c:pt>
              </c:strCache>
            </c:strRef>
          </c:tx>
          <c:dPt>
            <c:idx val="3"/>
            <c:bubble3D val="0"/>
            <c:explosion val="4"/>
          </c:dPt>
          <c:dLbls>
            <c:dLbl>
              <c:idx val="0"/>
              <c:layout>
                <c:manualLayout>
                  <c:x val="-1.1687809857101153E-2"/>
                  <c:y val="-6.13695163104611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0529308836395449E-2"/>
                  <c:y val="-4.827761695463032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6.9729512977544469E-2"/>
                  <c:y val="1.405781057464098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5.0764071157771942E-2"/>
                  <c:y val="-4.2569910647189966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I класс опасности</c:v>
                </c:pt>
                <c:pt idx="1">
                  <c:v>II класс опасности</c:v>
                </c:pt>
                <c:pt idx="2">
                  <c:v>III класс опасности</c:v>
                </c:pt>
                <c:pt idx="3">
                  <c:v>IV класс опасности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118</c:v>
                </c:pt>
                <c:pt idx="1">
                  <c:v>264</c:v>
                </c:pt>
                <c:pt idx="2">
                  <c:v>2993</c:v>
                </c:pt>
                <c:pt idx="3">
                  <c:v>387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0"/>
            </a:pPr>
            <a:r>
              <a:rPr lang="ru-RU" sz="1400" b="0"/>
              <a:t>Распределение</a:t>
            </a:r>
            <a:r>
              <a:rPr lang="ru-RU" sz="1400" b="0" baseline="0"/>
              <a:t> ОПО по классам опасности </a:t>
            </a:r>
            <a:endParaRPr lang="ru-RU" sz="1400" b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4312004091900064"/>
          <c:y val="0.16265658330014704"/>
          <c:w val="0.25687995908099936"/>
          <c:h val="0.339756046500900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328 ОПО</c:v>
                </c:pt>
              </c:strCache>
            </c:strRef>
          </c:tx>
          <c:dLbls>
            <c:dLbl>
              <c:idx val="0"/>
              <c:layout>
                <c:manualLayout>
                  <c:x val="-1.1687809857101153E-2"/>
                  <c:y val="-6.13695163104611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0529308836395449E-2"/>
                  <c:y val="-4.827761695463032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6.9729512977544469E-2"/>
                  <c:y val="1.405781057464098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5.0764071157771942E-2"/>
                  <c:y val="-4.2569910647189966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I класс опасности</c:v>
                </c:pt>
                <c:pt idx="1">
                  <c:v>II класс опасности</c:v>
                </c:pt>
                <c:pt idx="2">
                  <c:v>III класс опасности</c:v>
                </c:pt>
                <c:pt idx="3">
                  <c:v>IV класс опасности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</c:v>
                </c:pt>
                <c:pt idx="1">
                  <c:v>33</c:v>
                </c:pt>
                <c:pt idx="2">
                  <c:v>249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497259888888581"/>
          <c:y val="0.1561632068718683"/>
          <c:w val="0.25687995908099936"/>
          <c:h val="0.339756046500900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257 ОПО</c:v>
                </c:pt>
              </c:strCache>
            </c:strRef>
          </c:tx>
          <c:dLbls>
            <c:dLbl>
              <c:idx val="0"/>
              <c:layout>
                <c:manualLayout>
                  <c:x val="-1.1687809857101153E-2"/>
                  <c:y val="-6.13695163104611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1198742605381055"/>
                  <c:y val="-9.56278473005167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3503085892063035E-2"/>
                  <c:y val="-3.788456258905195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4.2468566827379949E-2"/>
                  <c:y val="-3.022820307143944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I класс опасности</c:v>
                </c:pt>
                <c:pt idx="1">
                  <c:v>II класс опасности</c:v>
                </c:pt>
                <c:pt idx="2">
                  <c:v>III класс опасности</c:v>
                </c:pt>
                <c:pt idx="3">
                  <c:v>IV класс опасности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</c:v>
                </c:pt>
                <c:pt idx="1">
                  <c:v>170</c:v>
                </c:pt>
                <c:pt idx="2">
                  <c:v>18</c:v>
                </c:pt>
                <c:pt idx="3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13619989624964"/>
          <c:y val="0.18213723284589425"/>
          <c:w val="0.25687995908099936"/>
          <c:h val="0.339756046500900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293 ОПО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Lbls>
            <c:dLbl>
              <c:idx val="0"/>
              <c:layout>
                <c:manualLayout>
                  <c:x val="9.0515444083367577E-2"/>
                  <c:y val="-3.211627921975615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0529308836395449E-2"/>
                  <c:y val="-4.827761695463032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0309031388234484E-2"/>
                  <c:y val="6.671331815547557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4346741586996442"/>
                  <c:y val="-2.765597920676498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I класс опасности</c:v>
                </c:pt>
                <c:pt idx="1">
                  <c:v>II класс опасности</c:v>
                </c:pt>
                <c:pt idx="2">
                  <c:v>III класс опасности</c:v>
                </c:pt>
                <c:pt idx="3">
                  <c:v>IV класс опасности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</c:v>
                </c:pt>
                <c:pt idx="1">
                  <c:v>52</c:v>
                </c:pt>
                <c:pt idx="2">
                  <c:v>199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11767806946771"/>
          <c:y val="0.16265658330014704"/>
          <c:w val="0.35882321930532302"/>
          <c:h val="0.59101072103099661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ОПО по классам опасности (всего 2884)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8.8222713101903355E-2"/>
                  <c:y val="-3.52976176536659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6278344794498909E-2"/>
                  <c:y val="6.61832452511350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 w="25377">
                <a:noFill/>
              </a:ln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I класс опасности</c:v>
                </c:pt>
                <c:pt idx="1">
                  <c:v>II класс опасности</c:v>
                </c:pt>
                <c:pt idx="2">
                  <c:v>III класс опасности</c:v>
                </c:pt>
                <c:pt idx="3">
                  <c:v>IV класс опасности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9</c:v>
                </c:pt>
                <c:pt idx="2">
                  <c:v>2527</c:v>
                </c:pt>
                <c:pt idx="3">
                  <c:v>348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7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1AE2AC-89DE-4923-A9BA-D4BDBB9541FB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4A2344-C565-479B-90FA-95424ACDDAC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999040" cy="27207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«Правоприменительная практика Сибирского управления Ростехнадзора в 2019 году на объектах нефтегазового комплекса. Об особенностях осуществления контрольно-надзорных мероприятий в текущем периоде 2020 года в условиях ограничений, связанных с распространением новой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корон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вирусной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инфекции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0354"/>
            <a:ext cx="8532440" cy="277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Показатели надзорной деятельности за 2020 год по сравнению с 2019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54" y="2271425"/>
            <a:ext cx="6614491" cy="371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563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Clr>
                <a:srgbClr val="0BD0D9"/>
              </a:buClr>
            </a:pPr>
            <a:r>
              <a:rPr lang="ru-RU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87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Объекты нефтегазового комплекса, распределение по ОПО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233449"/>
              </p:ext>
            </p:extLst>
          </p:nvPr>
        </p:nvGraphicFramePr>
        <p:xfrm>
          <a:off x="1835696" y="1935163"/>
          <a:ext cx="6851104" cy="2501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474924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Сибирским управлением Ростехнадзора Федеральный государственный надзор в области промышленной безопасности за 11 месяцев 2020 года осуществлялся в отношении 3762 опасных производственных объектов нефтегазового комплекса, что составляет 35,5% от общего количества ОПО (10566).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16832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Инспекторский состав штат/факт </a:t>
            </a:r>
            <a:r>
              <a:rPr lang="ru-RU" dirty="0" smtClean="0"/>
              <a:t>47/40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8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014983"/>
              </p:ext>
            </p:extLst>
          </p:nvPr>
        </p:nvGraphicFramePr>
        <p:xfrm>
          <a:off x="457200" y="4149080"/>
          <a:ext cx="5266928" cy="2375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201816" y="14266"/>
            <a:ext cx="394218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Объекты нефтехимической и нефтегазоперерабатывающей промышленности </a:t>
            </a:r>
            <a:br>
              <a:rPr lang="ru-RU" sz="105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и объекты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нефтепродуктообеспечения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5278652"/>
              </p:ext>
            </p:extLst>
          </p:nvPr>
        </p:nvGraphicFramePr>
        <p:xfrm>
          <a:off x="12545" y="0"/>
          <a:ext cx="4991504" cy="16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76878460"/>
              </p:ext>
            </p:extLst>
          </p:nvPr>
        </p:nvGraphicFramePr>
        <p:xfrm>
          <a:off x="151691" y="1556792"/>
          <a:ext cx="5050125" cy="15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08104" y="1844824"/>
            <a:ext cx="3186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трубопроводного транспорта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35125332"/>
              </p:ext>
            </p:extLst>
          </p:nvPr>
        </p:nvGraphicFramePr>
        <p:xfrm>
          <a:off x="395536" y="3105835"/>
          <a:ext cx="4609423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580112" y="3490555"/>
            <a:ext cx="3159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нефтегазодобывающей промышленности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505191"/>
              </p:ext>
            </p:extLst>
          </p:nvPr>
        </p:nvGraphicFramePr>
        <p:xfrm>
          <a:off x="340890" y="4581128"/>
          <a:ext cx="5271135" cy="185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517299" y="5013176"/>
            <a:ext cx="3177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газопотребления и газораспределения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Авария 16.09.2020 на </a:t>
            </a:r>
            <a:r>
              <a:rPr lang="ru-RU" sz="3200" dirty="0" err="1" smtClean="0"/>
              <a:t>этиленопроводе</a:t>
            </a:r>
            <a:r>
              <a:rPr lang="ru-RU" sz="3200" dirty="0" smtClean="0"/>
              <a:t> АО «Саянскхимпласт»</a:t>
            </a: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8303" t="9047" r="8394" b="7382"/>
          <a:stretch/>
        </p:blipFill>
        <p:spPr bwMode="auto">
          <a:xfrm>
            <a:off x="4932040" y="1898374"/>
            <a:ext cx="4065980" cy="3812595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3"/>
          <a:srcRect l="18025" t="7551" r="17994" b="7215"/>
          <a:stretch/>
        </p:blipFill>
        <p:spPr bwMode="auto">
          <a:xfrm>
            <a:off x="107504" y="1898374"/>
            <a:ext cx="4680520" cy="3812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308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04617B"/>
                </a:solidFill>
              </a:rPr>
              <a:t>Авария 16.09.2020 на </a:t>
            </a:r>
            <a:r>
              <a:rPr lang="ru-RU" sz="3200" dirty="0" err="1">
                <a:solidFill>
                  <a:srgbClr val="04617B"/>
                </a:solidFill>
              </a:rPr>
              <a:t>этиленопроводе</a:t>
            </a:r>
            <a:r>
              <a:rPr lang="ru-RU" sz="3200" dirty="0">
                <a:solidFill>
                  <a:srgbClr val="04617B"/>
                </a:solidFill>
              </a:rPr>
              <a:t> АО «Саянскхимпласт»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7714" t="7735" r="18666" b="6353"/>
          <a:stretch/>
        </p:blipFill>
        <p:spPr bwMode="auto">
          <a:xfrm>
            <a:off x="179512" y="1844824"/>
            <a:ext cx="4032448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916832"/>
            <a:ext cx="417646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Авария  </a:t>
            </a:r>
            <a:r>
              <a:rPr lang="ru-RU" sz="2200" dirty="0"/>
              <a:t>26.05.2020 «Фонд скважин Чкаловского </a:t>
            </a:r>
            <a:r>
              <a:rPr lang="ru-RU" sz="2200" dirty="0" smtClean="0"/>
              <a:t>месторождения»</a:t>
            </a:r>
            <a:endParaRPr lang="ru-RU" sz="2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8" y="1052736"/>
            <a:ext cx="4875570" cy="245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41" y="1052736"/>
            <a:ext cx="3912315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72222"/>
            <a:ext cx="5112568" cy="306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2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Авария  26.05.2020 «Фонд скважин Чкаловского месторождения»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" y="1556792"/>
            <a:ext cx="42562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32048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1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4617B"/>
                </a:solidFill>
              </a:rPr>
              <a:t>Авария  04.06.2020 «Система промысловых трубопроводов Южно-</a:t>
            </a:r>
            <a:r>
              <a:rPr lang="ru-RU" sz="2000" dirty="0" err="1">
                <a:solidFill>
                  <a:srgbClr val="04617B"/>
                </a:solidFill>
              </a:rPr>
              <a:t>Охтеурского</a:t>
            </a:r>
            <a:r>
              <a:rPr lang="ru-RU" sz="2000" dirty="0">
                <a:solidFill>
                  <a:srgbClr val="04617B"/>
                </a:solidFill>
              </a:rPr>
              <a:t> месторождения»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Объект 4" descr="K:\37 НХ\! н.сл. со смерт. Южно-Охтеурское\фото по несч случаю\1 (0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81642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37 НХ\! н.сл. со смерт. Южно-Охтеурское\фото по несч случаю\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379512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K:\37 НХ\! н.сл. со смерт. Южно-Охтеурское\фото по несч случаю\2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3068"/>
            <a:ext cx="3816424" cy="261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K:\37 НХ\! н.сл. со смерт. Южно-Охтеурское\фото по несч случаю\3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21061"/>
            <a:ext cx="3795127" cy="2760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6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Авария 12.06.2020 на газопроводе АО «</a:t>
            </a:r>
            <a:r>
              <a:rPr lang="ru-RU" sz="3600" dirty="0" err="1" smtClean="0"/>
              <a:t>Омскгоргаз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1" y="1905000"/>
            <a:ext cx="4067175" cy="40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зуев1\Desktop\fcf93404046ad688001efeb03236b65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74" y="2420888"/>
            <a:ext cx="41112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109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599</TotalTime>
  <Words>234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Презентация PowerPoint</vt:lpstr>
      <vt:lpstr>Объекты нефтегазового комплекса, распределение по ОПО</vt:lpstr>
      <vt:lpstr>Презентация PowerPoint</vt:lpstr>
      <vt:lpstr>Авария 16.09.2020 на этиленопроводе АО «Саянскхимпласт»</vt:lpstr>
      <vt:lpstr>Авария 16.09.2020 на этиленопроводе АО «Саянскхимпласт»</vt:lpstr>
      <vt:lpstr>   Авария  26.05.2020 «Фонд скважин Чкаловского месторождения»</vt:lpstr>
      <vt:lpstr>Презентация PowerPoint</vt:lpstr>
      <vt:lpstr>Авария  04.06.2020 «Система промысловых трубопроводов Южно-Охтеурского месторождения»</vt:lpstr>
      <vt:lpstr>Авария 12.06.2020 на газопроводе АО «Омскгоргаз</vt:lpstr>
      <vt:lpstr>Показатели надзорной деятельности за 2020 год по сравнению с 2019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Жданов Дмитрий Серг.</dc:creator>
  <cp:lastModifiedBy>Газнадзор Нск СуРТН</cp:lastModifiedBy>
  <cp:revision>101</cp:revision>
  <dcterms:created xsi:type="dcterms:W3CDTF">2017-11-07T04:06:25Z</dcterms:created>
  <dcterms:modified xsi:type="dcterms:W3CDTF">2020-12-15T09:58:04Z</dcterms:modified>
</cp:coreProperties>
</file>